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99" r:id="rId5"/>
  </p:sldMasterIdLst>
  <p:notesMasterIdLst>
    <p:notesMasterId r:id="rId15"/>
  </p:notesMasterIdLst>
  <p:handoutMasterIdLst>
    <p:handoutMasterId r:id="rId16"/>
  </p:handoutMasterIdLst>
  <p:sldIdLst>
    <p:sldId id="281" r:id="rId6"/>
    <p:sldId id="291" r:id="rId7"/>
    <p:sldId id="338" r:id="rId8"/>
    <p:sldId id="339" r:id="rId9"/>
    <p:sldId id="340" r:id="rId10"/>
    <p:sldId id="341" r:id="rId11"/>
    <p:sldId id="311" r:id="rId12"/>
    <p:sldId id="301" r:id="rId13"/>
    <p:sldId id="298" r:id="rId14"/>
  </p:sldIdLst>
  <p:sldSz cx="12192000" cy="6858000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8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chard Curzon" initials="RC" lastIdx="1" clrIdx="0"/>
  <p:cmAuthor id="2" name="Cristina Roman" initials="CR" lastIdx="1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411B"/>
    <a:srgbClr val="DF411C"/>
    <a:srgbClr val="DC5D2A"/>
    <a:srgbClr val="7F8781"/>
    <a:srgbClr val="EEEEEE"/>
    <a:srgbClr val="000000"/>
    <a:srgbClr val="DE412F"/>
    <a:srgbClr val="4A4E52"/>
    <a:srgbClr val="E3E8EB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868" autoAdjust="0"/>
  </p:normalViewPr>
  <p:slideViewPr>
    <p:cSldViewPr snapToGrid="0">
      <p:cViewPr varScale="1">
        <p:scale>
          <a:sx n="83" d="100"/>
          <a:sy n="83" d="100"/>
        </p:scale>
        <p:origin x="643" y="77"/>
      </p:cViewPr>
      <p:guideLst>
        <p:guide orient="horz" pos="88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1" Type="http://schemas.openxmlformats.org/officeDocument/2006/relationships/slide" Target="slides/slide6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F4985468-EA09-47E3-8036-5BF84197CAEF}" type="datetimeFigureOut">
              <a:rPr lang="en-GB" smtClean="0"/>
              <a:t>15/12/2021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D7B2011F-DB26-4689-9E20-378C13B1A81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65702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g>
</file>

<file path=ppt/media/image17.png>
</file>

<file path=ppt/media/image18.jpg>
</file>

<file path=ppt/media/image19.png>
</file>

<file path=ppt/media/image2.png>
</file>

<file path=ppt/media/image20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C303BD5E-F603-431C-B79D-697385AE35AF}" type="datetimeFigureOut">
              <a:rPr lang="en-GB" smtClean="0"/>
              <a:t>15/12/2021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DC59FDB4-792A-4C30-B3CA-9A37EF575B9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210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94460" y="3404110"/>
            <a:ext cx="7254240" cy="1063387"/>
          </a:xfrm>
        </p:spPr>
        <p:txBody>
          <a:bodyPr wrap="square" lIns="0" anchor="b" anchorCtr="0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 GOES HERE. It may stretch to two lines.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3" hasCustomPrompt="1"/>
          </p:nvPr>
        </p:nvSpPr>
        <p:spPr>
          <a:xfrm>
            <a:off x="1394460" y="4533900"/>
            <a:ext cx="7254240" cy="1042606"/>
          </a:xfrm>
        </p:spPr>
        <p:txBody>
          <a:bodyPr lIns="0"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200" b="0" kern="1200" cap="all" baseline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This is subtitle text it can It can also go to additional lines if necessary. If this goes to multiple lines it looks like this.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2" name="endava-new-logo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605" y="1190270"/>
            <a:ext cx="2440870" cy="80633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73532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yments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12" t="8001" r="31509" b="308"/>
          <a:stretch/>
        </p:blipFill>
        <p:spPr>
          <a:xfrm>
            <a:off x="1307" y="8164"/>
            <a:ext cx="3829969" cy="6849836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1414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5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341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yments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55" r="14816"/>
          <a:stretch/>
        </p:blipFill>
        <p:spPr>
          <a:xfrm>
            <a:off x="-1" y="0"/>
            <a:ext cx="3984107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7214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5557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sset &amp; Wealth Management Success 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40" r="27729"/>
          <a:stretch/>
        </p:blipFill>
        <p:spPr>
          <a:xfrm>
            <a:off x="0" y="0"/>
            <a:ext cx="4231178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7958" y="-1"/>
            <a:ext cx="4697682" cy="6858001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4946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nking success 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34" r="7453"/>
          <a:stretch/>
        </p:blipFill>
        <p:spPr>
          <a:xfrm>
            <a:off x="-8313" y="0"/>
            <a:ext cx="4239492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32115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96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urance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08" r="22819"/>
          <a:stretch/>
        </p:blipFill>
        <p:spPr>
          <a:xfrm>
            <a:off x="-1" y="0"/>
            <a:ext cx="4039985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" y="0"/>
            <a:ext cx="4368833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8964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urance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95" r="24213"/>
          <a:stretch/>
        </p:blipFill>
        <p:spPr>
          <a:xfrm>
            <a:off x="0" y="0"/>
            <a:ext cx="4031673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7958" y="-1"/>
            <a:ext cx="4697682" cy="6858001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0425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53" r="21239"/>
          <a:stretch/>
        </p:blipFill>
        <p:spPr>
          <a:xfrm>
            <a:off x="-1" y="0"/>
            <a:ext cx="4197927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1" y="0"/>
            <a:ext cx="4447804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089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MT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94" r="26548"/>
          <a:stretch/>
        </p:blipFill>
        <p:spPr>
          <a:xfrm>
            <a:off x="-24938" y="0"/>
            <a:ext cx="4164676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4938" y="-1"/>
            <a:ext cx="4697682" cy="6858001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4650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MT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589"/>
          <a:stretch/>
        </p:blipFill>
        <p:spPr>
          <a:xfrm>
            <a:off x="-24939" y="0"/>
            <a:ext cx="4147903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40428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8831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MT Success stor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42" t="31284" r="28561"/>
          <a:stretch/>
        </p:blipFill>
        <p:spPr>
          <a:xfrm>
            <a:off x="0" y="0"/>
            <a:ext cx="4139738" cy="6654985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0"/>
            <a:ext cx="4669724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082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337995" y="26655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06824" y="996707"/>
            <a:ext cx="4186165" cy="660738"/>
          </a:xfrm>
        </p:spPr>
        <p:txBody>
          <a:bodyPr wrap="square" lIns="0" anchor="t" anchorCtr="0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AGENDA</a:t>
            </a:r>
            <a:endParaRPr lang="en-GB" dirty="0"/>
          </a:p>
        </p:txBody>
      </p:sp>
      <p:sp>
        <p:nvSpPr>
          <p:cNvPr id="28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9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806824" y="2016874"/>
            <a:ext cx="9682333" cy="3934346"/>
          </a:xfrm>
        </p:spPr>
        <p:txBody>
          <a:bodyPr wrap="none" lIns="0">
            <a:noAutofit/>
          </a:bodyPr>
          <a:lstStyle>
            <a:lvl1pPr marL="457200" marR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411B"/>
              </a:buClr>
              <a:buSzTx/>
              <a:buFont typeface="Wingdings" panose="05000000000000000000" pitchFamily="2" charset="2"/>
              <a:buChar char="§"/>
              <a:tabLst/>
              <a:defRPr lang="en-US" sz="33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First topics on the agenda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3" name="Text Placeholder 1"/>
          <p:cNvSpPr txBox="1">
            <a:spLocks/>
          </p:cNvSpPr>
          <p:nvPr userDrawn="1"/>
        </p:nvSpPr>
        <p:spPr>
          <a:xfrm flipH="1">
            <a:off x="806824" y="1708920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1388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al Estate_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‹#›</a:t>
            </a:r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60" r="25218"/>
          <a:stretch/>
        </p:blipFill>
        <p:spPr>
          <a:xfrm>
            <a:off x="-17755" y="0"/>
            <a:ext cx="4451210" cy="685800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-27710" y="0"/>
            <a:ext cx="4461165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6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1571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c - success stor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9431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4862147" y="322509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206888" y="2379387"/>
            <a:ext cx="7421880" cy="594213"/>
          </a:xfrm>
        </p:spPr>
        <p:txBody>
          <a:bodyPr wrap="square" lIns="0" tIns="0" rIns="0" bIns="0" anchor="t" anchorCtr="0">
            <a:normAutofit/>
          </a:bodyPr>
          <a:lstStyle>
            <a:lvl1pPr marL="0" algn="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none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THANK YOU</a:t>
            </a:r>
            <a:endParaRPr lang="en-GB" dirty="0"/>
          </a:p>
        </p:txBody>
      </p:sp>
      <p:sp>
        <p:nvSpPr>
          <p:cNvPr id="4" name="Content Placeholder 2"/>
          <p:cNvSpPr>
            <a:spLocks noGrp="1"/>
          </p:cNvSpPr>
          <p:nvPr>
            <p:ph idx="20" hasCustomPrompt="1"/>
          </p:nvPr>
        </p:nvSpPr>
        <p:spPr>
          <a:xfrm>
            <a:off x="5590243" y="4671588"/>
            <a:ext cx="5038525" cy="216152"/>
          </a:xfrm>
        </p:spPr>
        <p:txBody>
          <a:bodyPr lIns="0" tIns="0" rIns="0" bIns="0"/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rgbClr val="000000"/>
                </a:solidFill>
                <a:latin typeface="+mn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+ 00 000 000 000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21" hasCustomPrompt="1"/>
          </p:nvPr>
        </p:nvSpPr>
        <p:spPr>
          <a:xfrm>
            <a:off x="5590244" y="3532872"/>
            <a:ext cx="5038524" cy="448637"/>
          </a:xfrm>
        </p:spPr>
        <p:txBody>
          <a:bodyPr lIns="0" tIns="0" rIns="0" bIns="0" anchor="b" anchorCtr="0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Name surname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22" hasCustomPrompt="1"/>
          </p:nvPr>
        </p:nvSpPr>
        <p:spPr>
          <a:xfrm>
            <a:off x="5590244" y="4888429"/>
            <a:ext cx="5020417" cy="290153"/>
          </a:xfrm>
        </p:spPr>
        <p:txBody>
          <a:bodyPr lIns="0" tIns="0" rIns="0" bIns="0"/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name.surname@endava.com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23" hasCustomPrompt="1"/>
          </p:nvPr>
        </p:nvSpPr>
        <p:spPr>
          <a:xfrm>
            <a:off x="5590244" y="3981510"/>
            <a:ext cx="5038524" cy="210246"/>
          </a:xfrm>
        </p:spPr>
        <p:txBody>
          <a:bodyPr lIns="0" tIns="0" rIns="0" bIns="0" anchor="b" anchorCtr="0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Job title</a:t>
            </a:r>
          </a:p>
        </p:txBody>
      </p:sp>
    </p:spTree>
    <p:extLst>
      <p:ext uri="{BB962C8B-B14F-4D97-AF65-F5344CB8AC3E}">
        <p14:creationId xmlns:p14="http://schemas.microsoft.com/office/powerpoint/2010/main" val="4165281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1218690" y="1866607"/>
            <a:ext cx="9831977" cy="424732"/>
          </a:xfrm>
        </p:spPr>
        <p:txBody>
          <a:bodyPr lIns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22"/>
          </p:nvPr>
        </p:nvSpPr>
        <p:spPr>
          <a:xfrm>
            <a:off x="1218690" y="3360613"/>
            <a:ext cx="9831977" cy="1201232"/>
          </a:xfrm>
        </p:spPr>
        <p:txBody>
          <a:bodyPr lIns="0" anchor="t" anchorCtr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0" indent="0" algn="ctr">
              <a:buFontTx/>
              <a:buNone/>
              <a:defRPr sz="1600">
                <a:solidFill>
                  <a:schemeClr val="tx1"/>
                </a:solidFill>
              </a:defRPr>
            </a:lvl2pPr>
            <a:lvl3pPr marL="914400" indent="0" algn="ctr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600200" indent="-228600" algn="ctr">
              <a:buFont typeface="Calibri" panose="020F0502020204030204" pitchFamily="34" charset="0"/>
              <a:buChar char="-"/>
              <a:defRPr sz="1400">
                <a:solidFill>
                  <a:schemeClr val="tx1"/>
                </a:solidFill>
              </a:defRPr>
            </a:lvl4pPr>
            <a:lvl5pPr algn="ctr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23" hasCustomPrompt="1"/>
          </p:nvPr>
        </p:nvSpPr>
        <p:spPr>
          <a:xfrm>
            <a:off x="1218690" y="2595507"/>
            <a:ext cx="9831977" cy="424732"/>
          </a:xfrm>
        </p:spPr>
        <p:txBody>
          <a:bodyPr lIns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792707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>
            <a:spLocks noGrp="1"/>
          </p:cNvSpPr>
          <p:nvPr>
            <p:ph idx="13"/>
          </p:nvPr>
        </p:nvSpPr>
        <p:spPr>
          <a:xfrm>
            <a:off x="4952246" y="3054273"/>
            <a:ext cx="6401554" cy="3021340"/>
          </a:xfrm>
        </p:spPr>
        <p:txBody>
          <a:bodyPr lIns="0">
            <a:sp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r">
              <a:buFontTx/>
              <a:buNone/>
              <a:defRPr sz="1600">
                <a:solidFill>
                  <a:schemeClr val="tx1"/>
                </a:solidFill>
              </a:defRPr>
            </a:lvl2pPr>
            <a:lvl3pPr marL="914400" indent="0" algn="r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r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r">
              <a:buFontTx/>
              <a:buNone/>
              <a:defRPr>
                <a:solidFill>
                  <a:schemeClr val="tx1"/>
                </a:solidFill>
              </a:defRPr>
            </a:lvl5pPr>
            <a:lvl6pPr algn="r">
              <a:defRPr sz="1200"/>
            </a:lvl6pPr>
            <a:lvl8pPr algn="r">
              <a:defRPr sz="1200"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806824" y="2414294"/>
            <a:ext cx="3801390" cy="2661312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  <a:p>
            <a:pPr marL="0" marR="0" lvl="1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Second level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Third level</a:t>
            </a:r>
          </a:p>
          <a:p>
            <a:pPr marL="0" marR="0" lvl="3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Fourth level</a:t>
            </a:r>
          </a:p>
          <a:p>
            <a:pPr marL="0" marR="0" lvl="4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14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952246" y="2629541"/>
            <a:ext cx="6401554" cy="424732"/>
          </a:xfrm>
        </p:spPr>
        <p:txBody>
          <a:bodyPr lIns="0" anchor="b" anchorCtr="0">
            <a:spAutoFit/>
          </a:bodyPr>
          <a:lstStyle>
            <a:lvl1pPr marL="0" marR="0" indent="0" algn="r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20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5775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8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and possibly second row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7552410" y="2414294"/>
            <a:ext cx="3801390" cy="2661312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  <a:p>
            <a:pPr marL="0" marR="0" lvl="1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Second level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Third level</a:t>
            </a:r>
          </a:p>
          <a:p>
            <a:pPr marL="0" marR="0" lvl="3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Fourth level</a:t>
            </a:r>
          </a:p>
          <a:p>
            <a:pPr marL="0" marR="0" lvl="4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14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806824" y="2603655"/>
            <a:ext cx="6401554" cy="424732"/>
          </a:xfrm>
        </p:spPr>
        <p:txBody>
          <a:bodyPr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3028387"/>
            <a:ext cx="6401554" cy="1347548"/>
          </a:xfrm>
        </p:spPr>
        <p:txBody>
          <a:bodyPr wrap="square" lIns="0" tIns="0" rIns="0" b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4559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columns_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  <p:sp>
        <p:nvSpPr>
          <p:cNvPr id="23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2560355"/>
            <a:ext cx="5007236" cy="1439881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806824" y="2182749"/>
            <a:ext cx="5007236" cy="369332"/>
          </a:xfrm>
        </p:spPr>
        <p:txBody>
          <a:bodyPr wrap="square"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20" hasCustomPrompt="1"/>
          </p:nvPr>
        </p:nvSpPr>
        <p:spPr>
          <a:xfrm>
            <a:off x="6346564" y="2568629"/>
            <a:ext cx="5007236" cy="1439881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9" name="Content Placeholder 2"/>
          <p:cNvSpPr>
            <a:spLocks noGrp="1"/>
          </p:cNvSpPr>
          <p:nvPr>
            <p:ph idx="21" hasCustomPrompt="1"/>
          </p:nvPr>
        </p:nvSpPr>
        <p:spPr>
          <a:xfrm>
            <a:off x="6346564" y="2191023"/>
            <a:ext cx="5007236" cy="369332"/>
          </a:xfrm>
        </p:spPr>
        <p:txBody>
          <a:bodyPr wrap="square"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2903983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-columns_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806824" y="2103444"/>
            <a:ext cx="3267235" cy="448637"/>
          </a:xfrm>
        </p:spPr>
        <p:txBody>
          <a:bodyPr lIns="0" bIns="0" anchor="b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32" name="Content Placeholder 2"/>
          <p:cNvSpPr>
            <a:spLocks noGrp="1"/>
          </p:cNvSpPr>
          <p:nvPr>
            <p:ph idx="21" hasCustomPrompt="1"/>
          </p:nvPr>
        </p:nvSpPr>
        <p:spPr>
          <a:xfrm>
            <a:off x="4399541" y="2111718"/>
            <a:ext cx="3267235" cy="448637"/>
          </a:xfrm>
        </p:spPr>
        <p:txBody>
          <a:bodyPr vert="horz" lIns="0" tIns="45720" rIns="91440" bIns="0" rtlCol="0" anchor="b" anchorCtr="0">
            <a:normAutofit/>
          </a:bodyPr>
          <a:lstStyle>
            <a:lvl1pPr>
              <a:defRPr lang="en-US" sz="1600" b="1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None/>
              <a:tabLst/>
            </a:pPr>
            <a:r>
              <a:rPr lang="en-US" dirty="0"/>
              <a:t>Insert text here</a:t>
            </a:r>
          </a:p>
        </p:txBody>
      </p:sp>
      <p:sp>
        <p:nvSpPr>
          <p:cNvPr id="34" name="Content Placeholder 2"/>
          <p:cNvSpPr>
            <a:spLocks noGrp="1"/>
          </p:cNvSpPr>
          <p:nvPr>
            <p:ph idx="23" hasCustomPrompt="1"/>
          </p:nvPr>
        </p:nvSpPr>
        <p:spPr>
          <a:xfrm>
            <a:off x="8086565" y="2119992"/>
            <a:ext cx="3267235" cy="448637"/>
          </a:xfrm>
        </p:spPr>
        <p:txBody>
          <a:bodyPr vert="horz" lIns="0" tIns="45720" rIns="91440" bIns="0" rtlCol="0" anchor="b" anchorCtr="0">
            <a:normAutofit/>
          </a:bodyPr>
          <a:lstStyle>
            <a:lvl1pPr>
              <a:defRPr lang="en-US" sz="1600" b="1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None/>
              <a:tabLst/>
            </a:pPr>
            <a:r>
              <a:rPr lang="en-US" dirty="0"/>
              <a:t>Insert text here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2560355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24" hasCustomPrompt="1"/>
          </p:nvPr>
        </p:nvSpPr>
        <p:spPr>
          <a:xfrm>
            <a:off x="4399541" y="2575061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25" hasCustomPrompt="1"/>
          </p:nvPr>
        </p:nvSpPr>
        <p:spPr>
          <a:xfrm>
            <a:off x="8093355" y="2586006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115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tail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34" r="39414"/>
          <a:stretch/>
        </p:blipFill>
        <p:spPr>
          <a:xfrm>
            <a:off x="0" y="0"/>
            <a:ext cx="4461165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225878" y="635274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47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tail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61" r="23943"/>
          <a:stretch/>
        </p:blipFill>
        <p:spPr>
          <a:xfrm>
            <a:off x="-41564" y="0"/>
            <a:ext cx="4513886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48740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375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‹#›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6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54078-FBCE-4758-9F4C-1C7F7852075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818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702" r:id="rId2"/>
    <p:sldLayoutId id="2147483718" r:id="rId3"/>
    <p:sldLayoutId id="2147483715" r:id="rId4"/>
    <p:sldLayoutId id="2147483716" r:id="rId5"/>
    <p:sldLayoutId id="2147483717" r:id="rId6"/>
    <p:sldLayoutId id="2147483683" r:id="rId7"/>
    <p:sldLayoutId id="2147483719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  <p:sldLayoutId id="2147483731" r:id="rId18"/>
    <p:sldLayoutId id="2147483732" r:id="rId19"/>
    <p:sldLayoutId id="2147483733" r:id="rId20"/>
    <p:sldLayoutId id="2147483734" r:id="rId21"/>
    <p:sldLayoutId id="2147483686" r:id="rId2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DE411B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4459" y="3404110"/>
            <a:ext cx="8584041" cy="106338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tx1"/>
                </a:solidFill>
              </a:rPr>
              <a:t>Web technologies using </a:t>
            </a:r>
            <a:r>
              <a:rPr lang="en-GB" dirty="0">
                <a:solidFill>
                  <a:srgbClr val="DE411B"/>
                </a:solidFill>
              </a:rPr>
              <a:t>java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Course 11 – Unit testing with junit5 and </a:t>
            </a:r>
            <a:r>
              <a:rPr lang="en-GB" dirty="0" err="1"/>
              <a:t>mockito</a:t>
            </a:r>
            <a:endParaRPr lang="en-GB" dirty="0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C2982A2F-246A-4390-B082-72F010224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181" y="1076308"/>
            <a:ext cx="4014319" cy="106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921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sz="2000" dirty="0"/>
              <a:t>Software testing</a:t>
            </a:r>
          </a:p>
          <a:p>
            <a:r>
              <a:rPr lang="en-US" sz="2000" dirty="0"/>
              <a:t>Unit testing</a:t>
            </a:r>
          </a:p>
          <a:p>
            <a:r>
              <a:rPr lang="en-US" sz="2000" dirty="0"/>
              <a:t>Mocking dependencies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34839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testing</a:t>
            </a:r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E34A494-3CD7-4C44-A494-D2F03C199D6C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5953957" cy="995144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BE56AD54-AB1F-4B4B-9BDE-513DB833C56D}"/>
              </a:ext>
            </a:extLst>
          </p:cNvPr>
          <p:cNvSpPr txBox="1">
            <a:spLocks/>
          </p:cNvSpPr>
          <p:nvPr/>
        </p:nvSpPr>
        <p:spPr>
          <a:xfrm>
            <a:off x="917360" y="1878878"/>
            <a:ext cx="4267199" cy="3768211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Functional testing: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Unit tests: tests that cover one single method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Integration tests: tests that cover the system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End-to-end tests: tests that cover the system in integration with other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Non-functional testing: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Performance testing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Security testing</a:t>
            </a:r>
          </a:p>
          <a:p>
            <a:pPr marL="571500" lvl="1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2" name="Picture 11" descr="A picture containing text, businesscard, screenshot&#10;&#10;Description automatically generated">
            <a:extLst>
              <a:ext uri="{FF2B5EF4-FFF2-40B4-BE49-F238E27FC236}">
                <a16:creationId xmlns:a16="http://schemas.microsoft.com/office/drawing/2014/main" id="{67EDA46F-7FDC-4F2D-9E9E-DC2948142D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945" y="1729051"/>
            <a:ext cx="6683868" cy="364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986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testing</a:t>
            </a:r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E34A494-3CD7-4C44-A494-D2F03C199D6C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5953957" cy="995144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BE56AD54-AB1F-4B4B-9BDE-513DB833C56D}"/>
              </a:ext>
            </a:extLst>
          </p:cNvPr>
          <p:cNvSpPr txBox="1">
            <a:spLocks/>
          </p:cNvSpPr>
          <p:nvPr/>
        </p:nvSpPr>
        <p:spPr>
          <a:xfrm>
            <a:off x="917360" y="1878878"/>
            <a:ext cx="6317941" cy="3402983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Benefits of unit tests: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allow greater test coverage than end-to-end tests                                       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increase team productivity                                       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detect regressions and limit the need for debugging                                       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give us the confidence to refactor and, in general, to make changes                                       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improve implementation                                       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document expected behavior                                       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enable code coverage and other metrics</a:t>
            </a:r>
          </a:p>
          <a:p>
            <a:pPr marL="571500" lvl="1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037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testing</a:t>
            </a:r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E34A494-3CD7-4C44-A494-D2F03C199D6C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5953957" cy="995144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BE56AD54-AB1F-4B4B-9BDE-513DB833C56D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5953957" cy="3146502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Structure of a unit test: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setup</a:t>
            </a:r>
            <a:r>
              <a:rPr lang="en-US" dirty="0"/>
              <a:t> (arrange, build):  this state constitutes well-defined test input and precondition; it is also called the fixture of a test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exercise</a:t>
            </a:r>
            <a:r>
              <a:rPr lang="en-US" dirty="0"/>
              <a:t> (act, operate): this state is used to invoke the functionality the test intends to check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verify</a:t>
            </a:r>
            <a:r>
              <a:rPr lang="en-US" dirty="0"/>
              <a:t> (assert, check): this state verifies that the outcome actually matches the specified behavior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teardown</a:t>
            </a:r>
            <a:r>
              <a:rPr lang="en-US" dirty="0"/>
              <a:t>: this state makes sure the test leaves its environment in the same condition as it was in before the execution of the test.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1AE6DE41-23C4-4F51-90B8-2AD703F266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1316" y="1754834"/>
            <a:ext cx="4762500" cy="223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127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Mocking dependencies</a:t>
            </a:r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E34A494-3CD7-4C44-A494-D2F03C199D6C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5953957" cy="995144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BE56AD54-AB1F-4B4B-9BDE-513DB833C56D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6974889" cy="3618426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mock frameworks: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 aim to ease stand-in component creation and configuration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make it easier to replace third-party components, which otherwise might be expensive to create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fluent interface API style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configuration is done prior to the exercise phase by means of the tool API. This allows us to stub return values and verify indirect outputs and interactions easily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allow for verification of dependent method calls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well-known mock frameworks: Mockito, </a:t>
            </a:r>
            <a:r>
              <a:rPr lang="en-US" dirty="0" err="1"/>
              <a:t>PowerMock</a:t>
            </a:r>
            <a:r>
              <a:rPr lang="en-US" dirty="0"/>
              <a:t>, </a:t>
            </a:r>
            <a:r>
              <a:rPr lang="en-US" dirty="0" err="1"/>
              <a:t>EasyMock</a:t>
            </a:r>
            <a:endParaRPr lang="en-US" dirty="0"/>
          </a:p>
          <a:p>
            <a:pPr lvl="1" indent="0">
              <a:buNone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 descr="Logo, icon&#10;&#10;Description automatically generated">
            <a:extLst>
              <a:ext uri="{FF2B5EF4-FFF2-40B4-BE49-F238E27FC236}">
                <a16:creationId xmlns:a16="http://schemas.microsoft.com/office/drawing/2014/main" id="{E78CBA3F-7878-482A-856A-D36FDBB00F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700" y="2376450"/>
            <a:ext cx="3211941" cy="2190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911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</a:t>
            </a:r>
            <a:endParaRPr lang="en-GB" dirty="0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C522C259-1AF8-40CB-BB39-96A25F5DC97A}"/>
              </a:ext>
            </a:extLst>
          </p:cNvPr>
          <p:cNvSpPr txBox="1">
            <a:spLocks/>
          </p:cNvSpPr>
          <p:nvPr/>
        </p:nvSpPr>
        <p:spPr>
          <a:xfrm>
            <a:off x="806824" y="1524019"/>
            <a:ext cx="5016927" cy="651460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B8FDF9C8-8303-4BFA-A799-6B35B23913A6}"/>
              </a:ext>
            </a:extLst>
          </p:cNvPr>
          <p:cNvSpPr txBox="1">
            <a:spLocks/>
          </p:cNvSpPr>
          <p:nvPr/>
        </p:nvSpPr>
        <p:spPr>
          <a:xfrm>
            <a:off x="797946" y="1390812"/>
            <a:ext cx="9831977" cy="288694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Java Unit Testing with Junit 5, by Shekhar Gulati, </a:t>
            </a:r>
            <a:r>
              <a:rPr lang="en-US" sz="1400" dirty="0" err="1"/>
              <a:t>RahulSharma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Pragmatic Unit testing in Java 8 with Junit, by Jeff </a:t>
            </a:r>
            <a:r>
              <a:rPr lang="en-US" sz="1400" dirty="0" err="1"/>
              <a:t>Langr</a:t>
            </a:r>
            <a:endParaRPr lang="en-US" sz="1400" dirty="0"/>
          </a:p>
          <a:p>
            <a:pPr lvl="1" indent="0">
              <a:buFont typeface="Wingdings" panose="05000000000000000000" pitchFamily="2" charset="2"/>
              <a:buNone/>
            </a:pPr>
            <a:endParaRPr lang="en-US" sz="1400" dirty="0"/>
          </a:p>
          <a:p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50158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  <a:endParaRPr lang="en-GB" dirty="0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550BF0CD-4709-4C21-AA28-698083ADB9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726" y="1988598"/>
            <a:ext cx="3542190" cy="3542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874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GB" dirty="0"/>
              <a:t>DANIELA CIUPERCA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C1730E-3B1E-41C5-9ADE-8766D30D763F}"/>
              </a:ext>
            </a:extLst>
          </p:cNvPr>
          <p:cNvSpPr txBox="1"/>
          <p:nvPr/>
        </p:nvSpPr>
        <p:spPr>
          <a:xfrm>
            <a:off x="4838330" y="2494131"/>
            <a:ext cx="57904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48977810"/>
      </p:ext>
    </p:extLst>
  </p:cSld>
  <p:clrMapOvr>
    <a:masterClrMapping/>
  </p:clrMapOvr>
</p:sld>
</file>

<file path=ppt/theme/theme1.xml><?xml version="1.0" encoding="utf-8"?>
<a:theme xmlns:a="http://schemas.openxmlformats.org/drawingml/2006/main" name="Endava PPT slides">
  <a:themeElements>
    <a:clrScheme name="Endava colors">
      <a:dk1>
        <a:srgbClr val="000000"/>
      </a:dk1>
      <a:lt1>
        <a:srgbClr val="FFFFFF"/>
      </a:lt1>
      <a:dk2>
        <a:srgbClr val="BDBEC0"/>
      </a:dk2>
      <a:lt2>
        <a:srgbClr val="FFFFFF"/>
      </a:lt2>
      <a:accent1>
        <a:srgbClr val="DF411C"/>
      </a:accent1>
      <a:accent2>
        <a:srgbClr val="000000"/>
      </a:accent2>
      <a:accent3>
        <a:srgbClr val="E8775C"/>
      </a:accent3>
      <a:accent4>
        <a:srgbClr val="7F878B"/>
      </a:accent4>
      <a:accent5>
        <a:srgbClr val="252729"/>
      </a:accent5>
      <a:accent6>
        <a:srgbClr val="000000"/>
      </a:accent6>
      <a:hlink>
        <a:srgbClr val="DF411C"/>
      </a:hlink>
      <a:folHlink>
        <a:srgbClr val="000000"/>
      </a:folHlink>
    </a:clrScheme>
    <a:fontScheme name="Endava standard font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-template-August2016" id="{8759937A-5D00-4C83-80D3-05A5A75A846C}" vid="{73A0825B-A9DC-4B49-80BD-44022E3E56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424C9EFDDA4574FB5B977863045B9E8" ma:contentTypeVersion="1814" ma:contentTypeDescription="Create a new document." ma:contentTypeScope="" ma:versionID="bc4d860cc0089058792d6da1c38968a4">
  <xsd:schema xmlns:xsd="http://www.w3.org/2001/XMLSchema" xmlns:xs="http://www.w3.org/2001/XMLSchema" xmlns:p="http://schemas.microsoft.com/office/2006/metadata/properties" xmlns:ns1="http://schemas.microsoft.com/sharepoint/v3" xmlns:ns2="9a90466d-298e-42c6-9514-fada4205df45" xmlns:ns3="b00bdadb-5151-4b9a-bcb6-794e3648a446" xmlns:ns4="72899ffe-c9be-4b57-81d3-c0709dcc2e4b" targetNamespace="http://schemas.microsoft.com/office/2006/metadata/properties" ma:root="true" ma:fieldsID="5ffeb872ee5573fa599abbf4d6063fed" ns1:_="" ns2:_="" ns3:_="" ns4:_="">
    <xsd:import namespace="http://schemas.microsoft.com/sharepoint/v3"/>
    <xsd:import namespace="9a90466d-298e-42c6-9514-fada4205df45"/>
    <xsd:import namespace="b00bdadb-5151-4b9a-bcb6-794e3648a446"/>
    <xsd:import namespace="72899ffe-c9be-4b57-81d3-c0709dcc2e4b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EventHashCode" minOccurs="0"/>
                <xsd:element ref="ns3:MediaServiceGenerationTime" minOccurs="0"/>
                <xsd:element ref="ns4:SharedWithUsers" minOccurs="0"/>
                <xsd:element ref="ns4:SharedWithDetails" minOccurs="0"/>
                <xsd:element ref="ns3:DLCPolicyLabelValue" minOccurs="0"/>
                <xsd:element ref="ns3:DLCPolicyLabelClientValue" minOccurs="0"/>
                <xsd:element ref="ns3:DLCPolicyLabelLock" minOccurs="0"/>
                <xsd:element ref="ns3:MediaServiceLocation" minOccurs="0"/>
                <xsd:element ref="ns1:_dlc_ExpireDateSaved" minOccurs="0"/>
                <xsd:element ref="ns1:_dlc_Expire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dlc_ExpireDateSaved" ma:index="24" nillable="true" ma:displayName="Original Expiration Date" ma:hidden="true" ma:internalName="_dlc_ExpireDateSaved" ma:readOnly="true">
      <xsd:simpleType>
        <xsd:restriction base="dms:DateTime"/>
      </xsd:simpleType>
    </xsd:element>
    <xsd:element name="_dlc_ExpireDate" ma:index="25" nillable="true" ma:displayName="Expiration Date" ma:hidden="true" ma:internalName="_dlc_ExpireDat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90466d-298e-42c6-9514-fada4205df45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0bdadb-5151-4b9a-bcb6-794e3648a44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DLCPolicyLabelValue" ma:index="20" nillable="true" ma:displayName="Label" ma:description="Stores the current value of the label." ma:internalName="DLCPolicyLabelValue" ma:readOnly="true">
      <xsd:simpleType>
        <xsd:restriction base="dms:Note">
          <xsd:maxLength value="255"/>
        </xsd:restriction>
      </xsd:simpleType>
    </xsd:element>
    <xsd:element name="DLCPolicyLabelClientValue" ma:index="21" nillable="true" ma:displayName="Client Label Value" ma:description="Stores the last label value computed on the client." ma:hidden="true" ma:internalName="DLCPolicyLabelClientValue" ma:readOnly="false">
      <xsd:simpleType>
        <xsd:restriction base="dms:Note"/>
      </xsd:simpleType>
    </xsd:element>
    <xsd:element name="DLCPolicyLabelLock" ma:index="22" nillable="true" ma:displayName="Label Locked" ma:description="Indicates whether the label should be updated when item properties are modified." ma:hidden="true" ma:internalName="DLCPolicyLabelLock" ma:readOnly="false">
      <xsd:simpleType>
        <xsd:restriction base="dms:Text"/>
      </xsd:simpleType>
    </xsd:element>
    <xsd:element name="MediaServiceLocation" ma:index="23" nillable="true" ma:displayName="MediaService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2899ffe-c9be-4b57-81d3-c0709dcc2e4b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796496F0502D74BB4A164540D9F4E20" ma:contentTypeVersion="9" ma:contentTypeDescription="Create a new document." ma:contentTypeScope="" ma:versionID="dd0aab780523660e9a93d68eaca1d4c8">
  <xsd:schema xmlns:xsd="http://www.w3.org/2001/XMLSchema" xmlns:xs="http://www.w3.org/2001/XMLSchema" xmlns:p="http://schemas.microsoft.com/office/2006/metadata/properties" xmlns:ns2="e46040f1-2c7b-4e77-93af-f395b8cc6f01" xmlns:ns3="d55f746a-da14-4add-a151-1520bd7cadf3" targetNamespace="http://schemas.microsoft.com/office/2006/metadata/properties" ma:root="true" ma:fieldsID="874e7951cf76d627ae71890a9b9db7ad" ns2:_="" ns3:_="">
    <xsd:import namespace="e46040f1-2c7b-4e77-93af-f395b8cc6f01"/>
    <xsd:import namespace="d55f746a-da14-4add-a151-1520bd7cadf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6040f1-2c7b-4e77-93af-f395b8cc6f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5f746a-da14-4add-a151-1520bd7cadf3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C0AE830-15A5-444B-9AA5-4036EE5311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9a90466d-298e-42c6-9514-fada4205df45"/>
    <ds:schemaRef ds:uri="b00bdadb-5151-4b9a-bcb6-794e3648a446"/>
    <ds:schemaRef ds:uri="72899ffe-c9be-4b57-81d3-c0709dcc2e4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35A10F4-5E26-46EE-81ED-AC69DC0E0A6C}"/>
</file>

<file path=customXml/itemProps3.xml><?xml version="1.0" encoding="utf-8"?>
<ds:datastoreItem xmlns:ds="http://schemas.openxmlformats.org/officeDocument/2006/customXml" ds:itemID="{0DE70423-9FE9-4B65-9BE2-E34FCE1BD5F6}">
  <ds:schemaRefs>
    <ds:schemaRef ds:uri="http://purl.org/dc/terms/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2006/metadata/properties"/>
    <ds:schemaRef ds:uri="4e7e4dd7-87a7-44ed-a117-880e36b8a711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9a90466d-298e-42c6-9514-fada4205df45"/>
    <ds:schemaRef ds:uri="b00bdadb-5151-4b9a-bcb6-794e3648a446"/>
  </ds:schemaRefs>
</ds:datastoreItem>
</file>

<file path=customXml/itemProps4.xml><?xml version="1.0" encoding="utf-8"?>
<ds:datastoreItem xmlns:ds="http://schemas.openxmlformats.org/officeDocument/2006/customXml" ds:itemID="{F42C2D96-7AE6-498C-A65A-58BFE51032E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PPT-template-August2016</Template>
  <TotalTime>3993</TotalTime>
  <Words>316</Words>
  <Application>Microsoft Office PowerPoint</Application>
  <PresentationFormat>Widescreen</PresentationFormat>
  <Paragraphs>59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Arial Narrow</vt:lpstr>
      <vt:lpstr>Arial Narrow Bold</vt:lpstr>
      <vt:lpstr>Calibri</vt:lpstr>
      <vt:lpstr>Helvetica Neue Light</vt:lpstr>
      <vt:lpstr>Wingdings</vt:lpstr>
      <vt:lpstr>Endava PPT slides</vt:lpstr>
      <vt:lpstr>Web technologies using java</vt:lpstr>
      <vt:lpstr>agenda</vt:lpstr>
      <vt:lpstr>Software testing</vt:lpstr>
      <vt:lpstr>Unit testing</vt:lpstr>
      <vt:lpstr>Unit testing</vt:lpstr>
      <vt:lpstr>Mocking dependencies</vt:lpstr>
      <vt:lpstr>bibliography</vt:lpstr>
      <vt:lpstr>Q&amp;A</vt:lpstr>
      <vt:lpstr>PowerPoint Presentation</vt:lpstr>
    </vt:vector>
  </TitlesOfParts>
  <Company>Endava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use colour for keywords</dc:title>
  <dc:creator>Ana Maria Scridon</dc:creator>
  <cp:lastModifiedBy>Daniela Mihaela Spilca</cp:lastModifiedBy>
  <cp:revision>580</cp:revision>
  <cp:lastPrinted>2015-07-09T12:46:33Z</cp:lastPrinted>
  <dcterms:created xsi:type="dcterms:W3CDTF">2017-02-27T09:06:14Z</dcterms:created>
  <dcterms:modified xsi:type="dcterms:W3CDTF">2021-12-15T15:44:06Z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0x010100A796496F0502D74BB4A164540D9F4E20</vt:lpwstr>
  </property>
  <property fmtid="{D5CDD505-2E9C-101B-9397-08002B2CF9AE}" pid="3" name="_dlc_DocIdItemGuid">
    <vt:lpwstr>0fa16cee-d055-4cfb-a04f-da5a647cef96</vt:lpwstr>
  </property>
  <property fmtid="{D5CDD505-2E9C-101B-9397-08002B2CF9AE}" pid="4" name="TaskStatus">
    <vt:lpwstr>Not Started</vt:lpwstr>
  </property>
  <property fmtid="{D5CDD505-2E9C-101B-9397-08002B2CF9AE}" pid="5" name="_dlc_policyId">
    <vt:lpwstr/>
  </property>
  <property fmtid="{D5CDD505-2E9C-101B-9397-08002B2CF9AE}" pid="6" name="StartDate">
    <vt:lpwstr>2019-09-13T08:00:22Z</vt:lpwstr>
  </property>
  <property fmtid="{D5CDD505-2E9C-101B-9397-08002B2CF9AE}" pid="7" name="ItemRetentionFormula">
    <vt:lpwstr/>
  </property>
  <property fmtid="{D5CDD505-2E9C-101B-9397-08002B2CF9AE}" pid="8" name="Priority">
    <vt:lpwstr>(2) Normal</vt:lpwstr>
  </property>
</Properties>
</file>

<file path=docProps/thumbnail.jpeg>
</file>